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1499" r:id="rId2"/>
    <p:sldId id="1523" r:id="rId3"/>
    <p:sldId id="1510" r:id="rId4"/>
    <p:sldId id="1522" r:id="rId5"/>
    <p:sldId id="1519" r:id="rId6"/>
    <p:sldId id="1520" r:id="rId7"/>
    <p:sldId id="1521" r:id="rId8"/>
    <p:sldId id="1518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Styl pośredni 2 — Ak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wwalachowski\Documents\TASKS\EIT\Short%20Drafts\Deloitte_EIT_Country_Reports_Slovenia_Graph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l-PL" sz="1200" b="1">
                <a:latin typeface="+mj-lt"/>
              </a:rPr>
              <a:t>Agriculture,</a:t>
            </a:r>
            <a:r>
              <a:rPr lang="pl-PL" sz="1200" b="1" baseline="0">
                <a:latin typeface="+mj-lt"/>
              </a:rPr>
              <a:t> share in total Gross Value Added (%)</a:t>
            </a:r>
            <a:endParaRPr lang="pl-PL" sz="1200" b="1">
              <a:latin typeface="+mj-lt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8.1506044828772953E-2"/>
          <c:y val="0.15725122029429578"/>
          <c:w val="0.8776180521597674"/>
          <c:h val="0.58874621441550579"/>
        </c:manualLayout>
      </c:layout>
      <c:lineChart>
        <c:grouping val="standard"/>
        <c:varyColors val="0"/>
        <c:ser>
          <c:idx val="1"/>
          <c:order val="0"/>
          <c:tx>
            <c:strRef>
              <c:f>'Figure 1'!$B$12</c:f>
              <c:strCache>
                <c:ptCount val="1"/>
                <c:pt idx="0">
                  <c:v>Slovenia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numRef>
              <c:f>'Figure 1'!$C$1:$L$1</c:f>
              <c:numCache>
                <c:formatCode>General</c:formatCode>
                <c:ptCount val="10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</c:numCache>
            </c:numRef>
          </c:cat>
          <c:val>
            <c:numRef>
              <c:f>'Figure 1'!$C$12:$L$12</c:f>
              <c:numCache>
                <c:formatCode>0.0%</c:formatCode>
                <c:ptCount val="10"/>
                <c:pt idx="0">
                  <c:v>1.5191471007969156E-2</c:v>
                </c:pt>
                <c:pt idx="1">
                  <c:v>1.4539474298956261E-2</c:v>
                </c:pt>
                <c:pt idx="2">
                  <c:v>1.4964553596374613E-2</c:v>
                </c:pt>
                <c:pt idx="3">
                  <c:v>1.6148332661758063E-2</c:v>
                </c:pt>
                <c:pt idx="4">
                  <c:v>1.458868954831293E-2</c:v>
                </c:pt>
                <c:pt idx="5">
                  <c:v>1.4524440194036708E-2</c:v>
                </c:pt>
                <c:pt idx="6">
                  <c:v>1.5433412806539511E-2</c:v>
                </c:pt>
                <c:pt idx="7">
                  <c:v>1.7129231327976852E-2</c:v>
                </c:pt>
                <c:pt idx="8">
                  <c:v>1.6454943697658448E-2</c:v>
                </c:pt>
                <c:pt idx="9">
                  <c:v>1.3789753595626796E-2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95D-4017-B0FF-F1E16226BF87}"/>
            </c:ext>
          </c:extLst>
        </c:ser>
        <c:ser>
          <c:idx val="2"/>
          <c:order val="1"/>
          <c:tx>
            <c:strRef>
              <c:f>'Figure 1'!$B$15</c:f>
              <c:strCache>
                <c:ptCount val="1"/>
                <c:pt idx="0">
                  <c:v>CEE Min</c:v>
                </c:pt>
              </c:strCache>
            </c:strRef>
          </c:tx>
          <c:spPr>
            <a:ln w="28575" cap="rnd">
              <a:solidFill>
                <a:schemeClr val="accent4"/>
              </a:solidFill>
              <a:prstDash val="sysDot"/>
              <a:round/>
            </a:ln>
            <a:effectLst/>
          </c:spPr>
          <c:marker>
            <c:symbol val="none"/>
          </c:marker>
          <c:cat>
            <c:numRef>
              <c:f>'Figure 1'!$C$1:$L$1</c:f>
              <c:numCache>
                <c:formatCode>General</c:formatCode>
                <c:ptCount val="10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</c:numCache>
            </c:numRef>
          </c:cat>
          <c:val>
            <c:numRef>
              <c:f>'Figure 1'!$C$15:$L$15</c:f>
              <c:numCache>
                <c:formatCode>0.0%</c:formatCode>
                <c:ptCount val="10"/>
                <c:pt idx="0">
                  <c:v>1.4522643292944917E-2</c:v>
                </c:pt>
                <c:pt idx="1">
                  <c:v>1.4539474298956261E-2</c:v>
                </c:pt>
                <c:pt idx="2">
                  <c:v>1.1538400994852583E-2</c:v>
                </c:pt>
                <c:pt idx="3">
                  <c:v>1.4452756903284706E-2</c:v>
                </c:pt>
                <c:pt idx="4">
                  <c:v>1.458868954831293E-2</c:v>
                </c:pt>
                <c:pt idx="5">
                  <c:v>1.4524440194036708E-2</c:v>
                </c:pt>
                <c:pt idx="6">
                  <c:v>1.5433412806539511E-2</c:v>
                </c:pt>
                <c:pt idx="7">
                  <c:v>1.7129231327976852E-2</c:v>
                </c:pt>
                <c:pt idx="8">
                  <c:v>9.8262224417891338E-3</c:v>
                </c:pt>
                <c:pt idx="9">
                  <c:v>1.1973153269591856E-2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95D-4017-B0FF-F1E16226BF87}"/>
            </c:ext>
          </c:extLst>
        </c:ser>
        <c:ser>
          <c:idx val="3"/>
          <c:order val="2"/>
          <c:tx>
            <c:strRef>
              <c:f>'Figure 1'!$B$16</c:f>
              <c:strCache>
                <c:ptCount val="1"/>
                <c:pt idx="0">
                  <c:v>CEE Median</c:v>
                </c:pt>
              </c:strCache>
            </c:strRef>
          </c:tx>
          <c:spPr>
            <a:ln w="28575" cap="rnd">
              <a:solidFill>
                <a:schemeClr val="accent6">
                  <a:lumMod val="60000"/>
                </a:schemeClr>
              </a:solidFill>
              <a:prstDash val="sysDash"/>
              <a:round/>
            </a:ln>
            <a:effectLst/>
          </c:spPr>
          <c:marker>
            <c:symbol val="none"/>
          </c:marker>
          <c:cat>
            <c:numRef>
              <c:f>'Figure 1'!$C$1:$L$1</c:f>
              <c:numCache>
                <c:formatCode>General</c:formatCode>
                <c:ptCount val="10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</c:numCache>
            </c:numRef>
          </c:cat>
          <c:val>
            <c:numRef>
              <c:f>'Figure 1'!$C$16:$L$16</c:f>
              <c:numCache>
                <c:formatCode>0.0%</c:formatCode>
                <c:ptCount val="10"/>
                <c:pt idx="0">
                  <c:v>2.863154461456776E-2</c:v>
                </c:pt>
                <c:pt idx="1">
                  <c:v>3.2229567719262851E-2</c:v>
                </c:pt>
                <c:pt idx="2">
                  <c:v>2.9154292701137285E-2</c:v>
                </c:pt>
                <c:pt idx="3">
                  <c:v>2.8733321568404933E-2</c:v>
                </c:pt>
                <c:pt idx="4">
                  <c:v>2.8385286750209571E-2</c:v>
                </c:pt>
                <c:pt idx="5">
                  <c:v>2.8089162931259827E-2</c:v>
                </c:pt>
                <c:pt idx="6">
                  <c:v>2.8679906688843841E-2</c:v>
                </c:pt>
                <c:pt idx="7">
                  <c:v>2.7167383984201057E-2</c:v>
                </c:pt>
                <c:pt idx="8">
                  <c:v>2.7100973750934274E-2</c:v>
                </c:pt>
                <c:pt idx="9">
                  <c:v>2.5420040964029753E-2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95D-4017-B0FF-F1E16226BF87}"/>
            </c:ext>
          </c:extLst>
        </c:ser>
        <c:ser>
          <c:idx val="4"/>
          <c:order val="3"/>
          <c:tx>
            <c:strRef>
              <c:f>'Figure 1'!$B$17</c:f>
              <c:strCache>
                <c:ptCount val="1"/>
                <c:pt idx="0">
                  <c:v>CEE Max</c:v>
                </c:pt>
              </c:strCache>
            </c:strRef>
          </c:tx>
          <c:spPr>
            <a:ln w="28575" cap="rnd">
              <a:solidFill>
                <a:srgbClr val="002060"/>
              </a:solidFill>
              <a:prstDash val="sysDot"/>
              <a:round/>
            </a:ln>
            <a:effectLst/>
          </c:spPr>
          <c:marker>
            <c:symbol val="none"/>
          </c:marker>
          <c:cat>
            <c:numRef>
              <c:f>'Figure 1'!$C$1:$L$1</c:f>
              <c:numCache>
                <c:formatCode>General</c:formatCode>
                <c:ptCount val="10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</c:numCache>
            </c:numRef>
          </c:cat>
          <c:val>
            <c:numRef>
              <c:f>'Figure 1'!$C$17:$L$17</c:f>
              <c:numCache>
                <c:formatCode>0.0%</c:formatCode>
                <c:ptCount val="10"/>
                <c:pt idx="0">
                  <c:v>7.6217688882982262E-2</c:v>
                </c:pt>
                <c:pt idx="1">
                  <c:v>7.8825187432038007E-2</c:v>
                </c:pt>
                <c:pt idx="2">
                  <c:v>7.7601204712552052E-2</c:v>
                </c:pt>
                <c:pt idx="3">
                  <c:v>7.6688096196836961E-2</c:v>
                </c:pt>
                <c:pt idx="4">
                  <c:v>6.3751157063765135E-2</c:v>
                </c:pt>
                <c:pt idx="5">
                  <c:v>7.4769535566996406E-2</c:v>
                </c:pt>
                <c:pt idx="6">
                  <c:v>7.7725030572005679E-2</c:v>
                </c:pt>
                <c:pt idx="7">
                  <c:v>7.7491964654555712E-2</c:v>
                </c:pt>
                <c:pt idx="8">
                  <c:v>8.0824160535290207E-2</c:v>
                </c:pt>
                <c:pt idx="9">
                  <c:v>6.9714836064794727E-2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295D-4017-B0FF-F1E16226BF8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085118400"/>
        <c:axId val="1085115448"/>
      </c:lineChart>
      <c:catAx>
        <c:axId val="10851184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pPr>
            <a:endParaRPr lang="en-US"/>
          </a:p>
        </c:txPr>
        <c:crossAx val="1085115448"/>
        <c:crosses val="autoZero"/>
        <c:auto val="1"/>
        <c:lblAlgn val="ctr"/>
        <c:lblOffset val="100"/>
        <c:noMultiLvlLbl val="0"/>
      </c:catAx>
      <c:valAx>
        <c:axId val="10851154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pPr>
            <a:endParaRPr lang="en-US"/>
          </a:p>
        </c:txPr>
        <c:crossAx val="10851184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E9E173-67EF-442A-BBA9-0B75A735BB52}" type="datetimeFigureOut">
              <a:rPr lang="en-AU" smtClean="0"/>
              <a:t>21/10/2020</a:t>
            </a:fld>
            <a:endParaRPr lang="en-AU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AU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46D9C9-82C9-4B71-B42B-28BAF4B8E41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018223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992C1D-2BFA-4AF9-ACBF-EB79A88E7C4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98371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992C1D-2BFA-4AF9-ACBF-EB79A88E7C4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62520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660BD8E-F00C-4CCC-A9F0-FF929559BE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  <a:endParaRPr lang="en-AU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F43D6EAC-CADA-4924-980D-1CC83D8EEE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AU"/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BC837966-B6F3-4EC3-8F1E-9236825AD2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EEB81-4C9C-4572-B7D5-9F2DCBE33CD8}" type="datetimeFigureOut">
              <a:rPr lang="en-AU" smtClean="0"/>
              <a:t>21/10/2020</a:t>
            </a:fld>
            <a:endParaRPr lang="en-AU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4B276CD3-C7B5-44F4-9B8A-7FE48ACA55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C760C04D-13FE-4600-8C26-05700874E1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6BEE9-7280-4DFD-9A77-E5049252657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515173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18FFB94-3325-444B-AC2D-965E46366D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AU"/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9D02B962-4624-40C1-85B9-484551C4F1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AU"/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943AC578-EB0F-4F7D-BE88-519B83E395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EEB81-4C9C-4572-B7D5-9F2DCBE33CD8}" type="datetimeFigureOut">
              <a:rPr lang="en-AU" smtClean="0"/>
              <a:t>21/10/2020</a:t>
            </a:fld>
            <a:endParaRPr lang="en-AU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6DCCBEB1-62D3-40AC-A17A-CDB18699E7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7C8F68AB-A3FB-4E62-A00C-947C8ED803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6BEE9-7280-4DFD-9A77-E5049252657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494600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7A025A44-F9FB-4C99-9F8F-1E9F908A6C0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AU"/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02B69042-2310-4D59-A0FA-588C3E3F0F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AU"/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248996CB-D87E-48E4-B19B-75DBCABDCA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EEB81-4C9C-4572-B7D5-9F2DCBE33CD8}" type="datetimeFigureOut">
              <a:rPr lang="en-AU" smtClean="0"/>
              <a:t>21/10/2020</a:t>
            </a:fld>
            <a:endParaRPr lang="en-AU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298B1CFA-1ED5-45E7-9CCF-A2EDC3134C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B55B3738-993D-4B30-B34B-C5B732CE3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6BEE9-7280-4DFD-9A77-E5049252657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768075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Text Slide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F:\Birmingham\MSU\Creative Services\DG EAC Framework jobs\EIT\2014 EIT re-brand\Brand elements examples\Mock-ups\Examples\Powerpoint Template\Old\Graphic_element.pn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37" r="38726"/>
          <a:stretch/>
        </p:blipFill>
        <p:spPr bwMode="auto">
          <a:xfrm>
            <a:off x="9602206" y="0"/>
            <a:ext cx="2589793" cy="2609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623394" y="541719"/>
            <a:ext cx="8352927" cy="4320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1">
                <a:solidFill>
                  <a:srgbClr val="6BB745"/>
                </a:solidFill>
              </a:defRPr>
            </a:lvl1pPr>
          </a:lstStyle>
          <a:p>
            <a:pPr lvl="0"/>
            <a:r>
              <a:rPr lang="en-GB" dirty="0"/>
              <a:t>Title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23394" y="1196976"/>
            <a:ext cx="8328541" cy="4176713"/>
          </a:xfrm>
          <a:prstGeom prst="rect">
            <a:avLst/>
          </a:prstGeom>
        </p:spPr>
        <p:txBody>
          <a:bodyPr/>
          <a:lstStyle>
            <a:lvl1pPr marL="0" indent="-180009">
              <a:lnSpc>
                <a:spcPct val="113000"/>
              </a:lnSpc>
              <a:buClr>
                <a:schemeClr val="bg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</a:defRPr>
            </a:lvl1pPr>
            <a:lvl2pPr marL="648032" indent="-180009">
              <a:lnSpc>
                <a:spcPct val="113000"/>
              </a:lnSpc>
              <a:buClr>
                <a:schemeClr val="bg2"/>
              </a:buClr>
              <a:buFont typeface="Arial" pitchFamily="34" charset="0"/>
              <a:buChar char="•"/>
              <a:defRPr sz="2000"/>
            </a:lvl2pPr>
            <a:lvl3pPr indent="-180009">
              <a:lnSpc>
                <a:spcPct val="113000"/>
              </a:lnSpc>
              <a:buClr>
                <a:schemeClr val="bg2"/>
              </a:buClr>
              <a:defRPr sz="2000">
                <a:solidFill>
                  <a:schemeClr val="tx1"/>
                </a:solidFill>
              </a:defRPr>
            </a:lvl3pPr>
            <a:lvl4pPr marL="1600280" indent="-180009">
              <a:lnSpc>
                <a:spcPct val="113000"/>
              </a:lnSpc>
              <a:buClr>
                <a:schemeClr val="bg2"/>
              </a:buClr>
              <a:buFont typeface="Arial" pitchFamily="34" charset="0"/>
              <a:buChar char="•"/>
              <a:defRPr/>
            </a:lvl4pPr>
            <a:lvl5pPr marL="1828891" indent="0">
              <a:buNone/>
              <a:defRPr/>
            </a:lvl5pPr>
            <a:lvl6pPr marL="2286114" indent="0">
              <a:buNone/>
              <a:defRPr/>
            </a:lvl6pPr>
          </a:lstStyle>
          <a:p>
            <a:pPr lvl="0"/>
            <a:r>
              <a:rPr lang="en-GB" sz="2000" dirty="0"/>
              <a:t>Text Here</a:t>
            </a:r>
          </a:p>
          <a:p>
            <a:pPr lvl="1"/>
            <a:r>
              <a:rPr lang="en-GB" dirty="0"/>
              <a:t>Text Here</a:t>
            </a:r>
          </a:p>
          <a:p>
            <a:pPr lvl="2"/>
            <a:r>
              <a:rPr lang="en-GB" dirty="0"/>
              <a:t>Text Here</a:t>
            </a:r>
          </a:p>
          <a:p>
            <a:pPr lvl="3"/>
            <a:r>
              <a:rPr lang="en-GB" dirty="0"/>
              <a:t>Text Here</a:t>
            </a:r>
          </a:p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986168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ECB47D8-5327-4CE2-8BF2-5559B69E94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AU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C1FC29C-540C-419D-A9DC-AA40049F05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AU"/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6FFA7A4B-D36F-4CD3-ABBA-FD810BA9C8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EEB81-4C9C-4572-B7D5-9F2DCBE33CD8}" type="datetimeFigureOut">
              <a:rPr lang="en-AU" smtClean="0"/>
              <a:t>21/10/2020</a:t>
            </a:fld>
            <a:endParaRPr lang="en-AU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C5233B36-A964-40B6-8A57-0E0BE5801C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0492E012-5F80-482E-A923-FE087F1424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6BEE9-7280-4DFD-9A77-E5049252657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485707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F1FBF95-AC53-41A9-8B32-09867E5101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  <a:endParaRPr lang="en-AU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05DC73E5-ADE0-4B69-BBFD-6313AC5946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046BFB64-0EFB-4102-B123-670743F4C5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EEB81-4C9C-4572-B7D5-9F2DCBE33CD8}" type="datetimeFigureOut">
              <a:rPr lang="en-AU" smtClean="0"/>
              <a:t>21/10/2020</a:t>
            </a:fld>
            <a:endParaRPr lang="en-AU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332E2466-AEFC-43D6-92DB-A5B3770CB6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7E8EE6C0-8121-4E71-B4AB-039CF98C06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6BEE9-7280-4DFD-9A77-E5049252657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248222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6047D8A-4477-4FE2-81DE-AD4089B208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AU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7AD6694-FC8F-411D-AF6A-9DFA990CEE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AU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0274C208-CCAF-46A5-8193-A67BC4C454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AU"/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535C8B4C-10D5-43EB-8B3C-6B4005A689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EEB81-4C9C-4572-B7D5-9F2DCBE33CD8}" type="datetimeFigureOut">
              <a:rPr lang="en-AU" smtClean="0"/>
              <a:t>21/10/2020</a:t>
            </a:fld>
            <a:endParaRPr lang="en-AU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8428740F-A4BD-4AFC-BF4D-F5E08EDCCC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F97E641D-339E-4E55-9055-598017A4CB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6BEE9-7280-4DFD-9A77-E5049252657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659719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C98BB35-4909-48FF-B3D9-0BBC93AF8D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AU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EBB5FADD-B0B4-4147-93D5-553816257C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93B0CE7A-BD2A-4702-8663-89F2DC0011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AU"/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0755C47F-6245-4D67-A115-70627EADCD2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ACDC324C-A67D-47F3-86C6-060E86C9F7C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AU"/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13BEA54C-26A7-4B64-B5C1-BAEF85AC91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EEB81-4C9C-4572-B7D5-9F2DCBE33CD8}" type="datetimeFigureOut">
              <a:rPr lang="en-AU" smtClean="0"/>
              <a:t>21/10/2020</a:t>
            </a:fld>
            <a:endParaRPr lang="en-AU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4DE889B5-C845-4D81-96A4-12C06F39BD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406C03EC-9CFC-410D-B6DA-F56ECA7547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6BEE9-7280-4DFD-9A77-E5049252657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59488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0542E3A-9047-4C43-956C-E926F7CD3D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AU"/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D9FCA9A9-3C97-4050-8A25-024FDE98C8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EEB81-4C9C-4572-B7D5-9F2DCBE33CD8}" type="datetimeFigureOut">
              <a:rPr lang="en-AU" smtClean="0"/>
              <a:t>21/10/2020</a:t>
            </a:fld>
            <a:endParaRPr lang="en-AU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38634EC9-943D-49F1-BC16-8504CDD54A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B8747562-30AE-4324-8737-B707478DD2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6BEE9-7280-4DFD-9A77-E5049252657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275158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3DF89457-23D3-43CE-BB56-AD2CDE5BCE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EEB81-4C9C-4572-B7D5-9F2DCBE33CD8}" type="datetimeFigureOut">
              <a:rPr lang="en-AU" smtClean="0"/>
              <a:t>21/10/2020</a:t>
            </a:fld>
            <a:endParaRPr lang="en-AU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4DE3399B-67CD-469E-8F1B-C5D2632293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F86AEE31-B322-4012-906C-C81320E282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6BEE9-7280-4DFD-9A77-E5049252657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960431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03AF46D-E219-4475-890C-CD3EA3E733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AU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F17AD4D-A784-4970-9995-56DC73945B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AU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962C6054-8E07-4845-A765-CB97C96E6B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AB0EBE64-56A0-4948-8B0D-41167BC4BD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EEB81-4C9C-4572-B7D5-9F2DCBE33CD8}" type="datetimeFigureOut">
              <a:rPr lang="en-AU" smtClean="0"/>
              <a:t>21/10/2020</a:t>
            </a:fld>
            <a:endParaRPr lang="en-AU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531A7282-4794-4A07-B6D4-6B5683FCDB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0EF34D46-0D74-4D6E-BDA6-A1B882726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6BEE9-7280-4DFD-9A77-E5049252657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882821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1E4B628-7D34-450E-85D1-823A8861DF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AU"/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1943985F-5D8F-4153-BC12-090F78833F6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0F0622E3-0755-470B-B6A1-80D77C3250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8BE9C3C4-6DCA-4DA3-934A-92B416651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EEB81-4C9C-4572-B7D5-9F2DCBE33CD8}" type="datetimeFigureOut">
              <a:rPr lang="en-AU" smtClean="0"/>
              <a:t>21/10/2020</a:t>
            </a:fld>
            <a:endParaRPr lang="en-AU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FDD31C18-3C56-45FE-B9A8-701512DAF4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C78A99B4-E530-4A62-9A87-268D169727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6BEE9-7280-4DFD-9A77-E5049252657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028278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C3E5CB7D-6717-439C-A264-F518FE3199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AU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A8AF073A-934A-4A73-81B8-3B58F56E2E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AU"/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B0DFDA30-7B47-4618-8802-130904D7B03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5EEB81-4C9C-4572-B7D5-9F2DCBE33CD8}" type="datetimeFigureOut">
              <a:rPr lang="en-AU" smtClean="0"/>
              <a:t>21/10/2020</a:t>
            </a:fld>
            <a:endParaRPr lang="en-AU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8B737113-9370-4CAC-BB41-D53A1A38D5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04731DB6-20CD-4AE1-B923-223AD3A143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66BEE9-7280-4DFD-9A77-E5049252657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780084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hyperlink" Target="http://eitfood.eu/foodforesight" TargetMode="Externa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2E6E868-3794-45A5-91A6-57CBAB5F7AF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20555" y="184532"/>
            <a:ext cx="4764162" cy="1007889"/>
          </a:xfrm>
        </p:spPr>
        <p:txBody>
          <a:bodyPr>
            <a:noAutofit/>
          </a:bodyPr>
          <a:lstStyle/>
          <a:p>
            <a:pPr indent="0">
              <a:buNone/>
            </a:pPr>
            <a:r>
              <a:rPr lang="pl-PL" b="1" dirty="0">
                <a:solidFill>
                  <a:srgbClr val="6BB745"/>
                </a:solidFill>
              </a:rPr>
              <a:t>FOOD FORESIGHT COVID-19</a:t>
            </a:r>
          </a:p>
          <a:p>
            <a:pPr indent="0">
              <a:buNone/>
            </a:pPr>
            <a:endParaRPr lang="pl-PL" b="1" dirty="0"/>
          </a:p>
          <a:p>
            <a:pPr indent="0">
              <a:buNone/>
            </a:pPr>
            <a:r>
              <a:rPr lang="pl-PL" b="1" dirty="0"/>
              <a:t>I</a:t>
            </a:r>
            <a:r>
              <a:rPr lang="en-GB" b="1" dirty="0" err="1"/>
              <a:t>mpact</a:t>
            </a:r>
            <a:r>
              <a:rPr lang="en-GB" b="1" dirty="0"/>
              <a:t> on the agri-food sector in</a:t>
            </a:r>
            <a:r>
              <a:rPr lang="pl-PL" b="1" dirty="0"/>
              <a:t> 12</a:t>
            </a:r>
            <a:r>
              <a:rPr lang="en-GB" b="1" dirty="0"/>
              <a:t> RIS countries</a:t>
            </a:r>
            <a:r>
              <a:rPr lang="pl-PL" b="1" dirty="0"/>
              <a:t> from Central and </a:t>
            </a:r>
            <a:r>
              <a:rPr lang="pl-PL" b="1" dirty="0" err="1"/>
              <a:t>Eastern</a:t>
            </a:r>
            <a:r>
              <a:rPr lang="pl-PL" b="1" dirty="0"/>
              <a:t> Europe </a:t>
            </a:r>
          </a:p>
          <a:p>
            <a:pPr indent="0">
              <a:buNone/>
            </a:pPr>
            <a:endParaRPr lang="en-GB" b="1" dirty="0"/>
          </a:p>
          <a:p>
            <a:pPr indent="0">
              <a:buNone/>
            </a:pPr>
            <a:endParaRPr lang="pl-PL" b="1" dirty="0"/>
          </a:p>
        </p:txBody>
      </p:sp>
      <p:pic>
        <p:nvPicPr>
          <p:cNvPr id="5" name="Picture 4" descr="A picture containing object, cake, table, sitting&#10;&#10;Description automatically generated">
            <a:extLst>
              <a:ext uri="{FF2B5EF4-FFF2-40B4-BE49-F238E27FC236}">
                <a16:creationId xmlns:a16="http://schemas.microsoft.com/office/drawing/2014/main" id="{4EE665FC-94AC-4D53-9E89-06A88C77811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83" y="0"/>
            <a:ext cx="4572422" cy="6858000"/>
          </a:xfrm>
          <a:prstGeom prst="rect">
            <a:avLst/>
          </a:prstGeom>
        </p:spPr>
      </p:pic>
      <p:sp>
        <p:nvSpPr>
          <p:cNvPr id="2" name="Rectangle 3">
            <a:extLst>
              <a:ext uri="{FF2B5EF4-FFF2-40B4-BE49-F238E27FC236}">
                <a16:creationId xmlns:a16="http://schemas.microsoft.com/office/drawing/2014/main" id="{2CE58B00-8628-4EBF-B4F8-F205AE244156}"/>
              </a:ext>
            </a:extLst>
          </p:cNvPr>
          <p:cNvSpPr/>
          <p:nvPr/>
        </p:nvSpPr>
        <p:spPr>
          <a:xfrm>
            <a:off x="612717" y="2899627"/>
            <a:ext cx="4572000" cy="2364109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914446">
              <a:lnSpc>
                <a:spcPct val="107000"/>
              </a:lnSpc>
              <a:spcAft>
                <a:spcPts val="800"/>
              </a:spcAft>
            </a:pPr>
            <a:r>
              <a:rPr lang="pl-PL" b="1" dirty="0">
                <a:solidFill>
                  <a:srgbClr val="333333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Project </a:t>
            </a:r>
            <a:r>
              <a:rPr lang="pl-PL" b="1" dirty="0" err="1">
                <a:solidFill>
                  <a:srgbClr val="333333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stages</a:t>
            </a:r>
            <a:r>
              <a:rPr lang="pl-PL" b="1" dirty="0">
                <a:solidFill>
                  <a:srgbClr val="333333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</a:p>
          <a:p>
            <a:pPr marL="285764" indent="-285764" defTabSz="914446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AU" b="1" dirty="0">
                <a:solidFill>
                  <a:srgbClr val="333333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Diagnosis and Horizon Scanning</a:t>
            </a:r>
            <a:r>
              <a:rPr lang="en-AU" dirty="0">
                <a:solidFill>
                  <a:srgbClr val="333333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pl-PL" dirty="0">
              <a:solidFill>
                <a:srgbClr val="333333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64" indent="-285764" defTabSz="914446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AU" b="1" dirty="0">
                <a:solidFill>
                  <a:srgbClr val="333333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COVID-19 Impact Mapping</a:t>
            </a:r>
            <a:r>
              <a:rPr lang="en-AU" dirty="0">
                <a:solidFill>
                  <a:srgbClr val="333333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pl-PL" dirty="0">
              <a:solidFill>
                <a:srgbClr val="333333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64" indent="-285764" defTabSz="914446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AU" b="1" dirty="0">
                <a:solidFill>
                  <a:srgbClr val="333333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Scenarios drawing</a:t>
            </a:r>
            <a:r>
              <a:rPr lang="en-AU" dirty="0">
                <a:solidFill>
                  <a:srgbClr val="333333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pl-PL" dirty="0">
              <a:solidFill>
                <a:srgbClr val="333333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64" indent="-285764" defTabSz="914446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AU" b="1" dirty="0">
                <a:solidFill>
                  <a:srgbClr val="333333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Highlighting consequences </a:t>
            </a:r>
            <a:r>
              <a:rPr lang="en-US" b="1" dirty="0">
                <a:solidFill>
                  <a:srgbClr val="333333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 </a:t>
            </a:r>
          </a:p>
          <a:p>
            <a:pPr marL="285764" indent="-285764" defTabSz="914446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333333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Policy and investment implications</a:t>
            </a:r>
          </a:p>
        </p:txBody>
      </p:sp>
    </p:spTree>
    <p:extLst>
      <p:ext uri="{BB962C8B-B14F-4D97-AF65-F5344CB8AC3E}">
        <p14:creationId xmlns:p14="http://schemas.microsoft.com/office/powerpoint/2010/main" val="16777720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1B80C2BD-9780-45AA-97C0-4E2DFB32EDE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l-PL" dirty="0" err="1"/>
              <a:t>Stituation</a:t>
            </a:r>
            <a:r>
              <a:rPr lang="pl-PL" dirty="0"/>
              <a:t> of </a:t>
            </a:r>
            <a:r>
              <a:rPr lang="pl-PL" dirty="0" err="1"/>
              <a:t>Slovenian</a:t>
            </a:r>
            <a:r>
              <a:rPr lang="pl-PL" dirty="0"/>
              <a:t> </a:t>
            </a:r>
            <a:r>
              <a:rPr lang="pl-PL" dirty="0" err="1"/>
              <a:t>Agrifood</a:t>
            </a:r>
            <a:r>
              <a:rPr lang="pl-PL" dirty="0"/>
              <a:t> </a:t>
            </a:r>
            <a:r>
              <a:rPr lang="pl-PL" dirty="0" err="1"/>
              <a:t>sector</a:t>
            </a:r>
            <a:r>
              <a:rPr lang="pl-PL" dirty="0"/>
              <a:t> </a:t>
            </a:r>
            <a:endParaRPr lang="en-AU" dirty="0"/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3F115890-5AEB-4647-BDEF-C06282541F9E}"/>
              </a:ext>
            </a:extLst>
          </p:cNvPr>
          <p:cNvSpPr txBox="1"/>
          <p:nvPr/>
        </p:nvSpPr>
        <p:spPr>
          <a:xfrm>
            <a:off x="6619875" y="2533007"/>
            <a:ext cx="6096000" cy="30971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pl-PL" b="1" dirty="0">
                <a:solidFill>
                  <a:srgbClr val="000000"/>
                </a:solidFill>
                <a:ea typeface="Calibri Light" panose="020F0302020204030204" pitchFamily="34" charset="0"/>
                <a:cs typeface="Times New Roman" panose="02020603050405020304" pitchFamily="18" charset="0"/>
              </a:rPr>
              <a:t>K</a:t>
            </a:r>
            <a:r>
              <a:rPr lang="en-GB" sz="1800" b="1" dirty="0" err="1">
                <a:solidFill>
                  <a:srgbClr val="000000"/>
                </a:solidFill>
                <a:effectLst/>
                <a:ea typeface="Calibri Light" panose="020F0302020204030204" pitchFamily="34" charset="0"/>
                <a:cs typeface="Times New Roman" panose="02020603050405020304" pitchFamily="18" charset="0"/>
              </a:rPr>
              <a:t>ey</a:t>
            </a:r>
            <a:r>
              <a:rPr lang="en-GB" sz="1800" b="1" dirty="0">
                <a:solidFill>
                  <a:srgbClr val="000000"/>
                </a:solidFill>
                <a:effectLst/>
                <a:ea typeface="Calibri Light" panose="020F0302020204030204" pitchFamily="34" charset="0"/>
                <a:cs typeface="Times New Roman" panose="02020603050405020304" pitchFamily="18" charset="0"/>
              </a:rPr>
              <a:t> macro vulnerabilities</a:t>
            </a:r>
            <a:endParaRPr lang="en-AU" sz="1200" dirty="0">
              <a:effectLst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r>
              <a:rPr lang="en-GB" sz="200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en-AU" sz="1200" dirty="0">
              <a:effectLst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-"/>
            </a:pPr>
            <a:r>
              <a:rPr lang="en-GB" sz="1800" dirty="0">
                <a:effectLst/>
                <a:ea typeface="Calibri Light" panose="020F0302020204030204" pitchFamily="34" charset="0"/>
                <a:cs typeface="Times New Roman" panose="02020603050405020304" pitchFamily="18" charset="0"/>
              </a:rPr>
              <a:t>Ageing population</a:t>
            </a:r>
            <a:endParaRPr lang="pl-PL" sz="1800" dirty="0">
              <a:effectLst/>
              <a:ea typeface="Calibri Light" panose="020F03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-"/>
            </a:pPr>
            <a:endParaRPr lang="en-AU" sz="1200" dirty="0">
              <a:effectLst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-"/>
            </a:pPr>
            <a:r>
              <a:rPr lang="en-GB" sz="1800" dirty="0">
                <a:effectLst/>
                <a:ea typeface="Calibri Light" panose="020F0302020204030204" pitchFamily="34" charset="0"/>
                <a:cs typeface="Times New Roman" panose="02020603050405020304" pitchFamily="18" charset="0"/>
              </a:rPr>
              <a:t>Decelerating economic growth.</a:t>
            </a:r>
            <a:endParaRPr lang="pl-PL" sz="1800" dirty="0">
              <a:effectLst/>
              <a:ea typeface="Calibri Light" panose="020F0302020204030204" pitchFamily="34" charset="0"/>
              <a:cs typeface="Times New Roman" panose="02020603050405020304" pitchFamily="18" charset="0"/>
            </a:endParaRPr>
          </a:p>
          <a:p>
            <a:pPr lvl="0"/>
            <a:endParaRPr lang="en-AU" sz="1200" dirty="0">
              <a:effectLst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-"/>
            </a:pPr>
            <a:r>
              <a:rPr lang="en-GB" sz="1800" dirty="0">
                <a:effectLst/>
                <a:ea typeface="Calibri Light" panose="020F0302020204030204" pitchFamily="34" charset="0"/>
                <a:cs typeface="Times New Roman" panose="02020603050405020304" pitchFamily="18" charset="0"/>
              </a:rPr>
              <a:t>Exposure to uncertainty at global level and decline in international trade.</a:t>
            </a:r>
            <a:endParaRPr lang="pl-PL" sz="1800" dirty="0">
              <a:effectLst/>
              <a:ea typeface="Calibri Light" panose="020F03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-"/>
            </a:pPr>
            <a:endParaRPr lang="en-AU" sz="1200" dirty="0">
              <a:effectLst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-"/>
            </a:pPr>
            <a:r>
              <a:rPr lang="en-GB" sz="1800" dirty="0">
                <a:effectLst/>
                <a:ea typeface="Calibri Light" panose="020F0302020204030204" pitchFamily="34" charset="0"/>
                <a:cs typeface="Times New Roman" panose="02020603050405020304" pitchFamily="18" charset="0"/>
              </a:rPr>
              <a:t>Faltering investment in machinery and equipment.</a:t>
            </a:r>
            <a:endParaRPr lang="pl-PL" sz="1800" dirty="0">
              <a:effectLst/>
              <a:ea typeface="Calibri Light" panose="020F03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-"/>
            </a:pPr>
            <a:endParaRPr lang="en-AU" sz="1200" dirty="0">
              <a:effectLst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-"/>
            </a:pPr>
            <a:r>
              <a:rPr lang="en-GB" sz="1800" dirty="0">
                <a:effectLst/>
                <a:ea typeface="Calibri Light" panose="020F0302020204030204" pitchFamily="34" charset="0"/>
                <a:cs typeface="Times New Roman" panose="02020603050405020304" pitchFamily="18" charset="0"/>
              </a:rPr>
              <a:t>Imports outpacing exports.</a:t>
            </a:r>
            <a:endParaRPr lang="en-AU" sz="1200" dirty="0">
              <a:effectLst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Chart 4">
            <a:extLst>
              <a:ext uri="{FF2B5EF4-FFF2-40B4-BE49-F238E27FC236}">
                <a16:creationId xmlns:a16="http://schemas.microsoft.com/office/drawing/2014/main" id="{1DCB2CFA-CC50-494C-9774-A79FB4FDBF9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31179645"/>
              </p:ext>
            </p:extLst>
          </p:nvPr>
        </p:nvGraphicFramePr>
        <p:xfrm>
          <a:off x="480377" y="1935792"/>
          <a:ext cx="5878195" cy="40506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180122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637F1AC-AA07-43C8-9564-0A38369F193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25855" y="253687"/>
            <a:ext cx="6264695" cy="432048"/>
          </a:xfrm>
        </p:spPr>
        <p:txBody>
          <a:bodyPr>
            <a:normAutofit lnSpcReduction="10000"/>
          </a:bodyPr>
          <a:lstStyle/>
          <a:p>
            <a:r>
              <a:rPr lang="pl-PL" sz="2500" dirty="0" err="1"/>
              <a:t>Four</a:t>
            </a:r>
            <a:r>
              <a:rPr lang="pl-PL" sz="2500" dirty="0"/>
              <a:t> </a:t>
            </a:r>
            <a:r>
              <a:rPr lang="pl-PL" sz="2500" dirty="0" err="1"/>
              <a:t>scenarios</a:t>
            </a:r>
            <a:endParaRPr lang="en-GB" sz="2500" dirty="0"/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E8DB1D1A-9A12-48C5-BEAB-398AE9195D0B}"/>
              </a:ext>
            </a:extLst>
          </p:cNvPr>
          <p:cNvSpPr txBox="1"/>
          <p:nvPr/>
        </p:nvSpPr>
        <p:spPr>
          <a:xfrm>
            <a:off x="3072304" y="2110341"/>
            <a:ext cx="28181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46">
              <a:spcBef>
                <a:spcPct val="20000"/>
              </a:spcBef>
            </a:pPr>
            <a:r>
              <a:rPr lang="pl-PL" sz="2000" b="1" dirty="0">
                <a:solidFill>
                  <a:srgbClr val="6BB745"/>
                </a:solidFill>
                <a:latin typeface="Calibri"/>
              </a:rPr>
              <a:t>FULL RECOVERY PATHWAY</a:t>
            </a:r>
            <a:endParaRPr lang="en-AU" sz="2000" b="1" dirty="0">
              <a:solidFill>
                <a:srgbClr val="6BB745"/>
              </a:solidFill>
              <a:latin typeface="Calibri"/>
            </a:endParaRPr>
          </a:p>
        </p:txBody>
      </p:sp>
      <p:sp>
        <p:nvSpPr>
          <p:cNvPr id="13" name="pole tekstowe 12">
            <a:extLst>
              <a:ext uri="{FF2B5EF4-FFF2-40B4-BE49-F238E27FC236}">
                <a16:creationId xmlns:a16="http://schemas.microsoft.com/office/drawing/2014/main" id="{664C92CD-344B-4E18-9573-2679C7D63388}"/>
              </a:ext>
            </a:extLst>
          </p:cNvPr>
          <p:cNvSpPr txBox="1"/>
          <p:nvPr/>
        </p:nvSpPr>
        <p:spPr>
          <a:xfrm>
            <a:off x="3072304" y="3925456"/>
            <a:ext cx="2880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46">
              <a:spcBef>
                <a:spcPct val="20000"/>
              </a:spcBef>
            </a:pPr>
            <a:r>
              <a:rPr lang="pl-PL" sz="2000" b="1" dirty="0">
                <a:solidFill>
                  <a:srgbClr val="034EA2"/>
                </a:solidFill>
                <a:latin typeface="Calibri"/>
              </a:rPr>
              <a:t>NEW CONSUMER PATHWAY</a:t>
            </a:r>
            <a:endParaRPr lang="en-AU" sz="2000" b="1" dirty="0">
              <a:solidFill>
                <a:srgbClr val="034EA2"/>
              </a:solidFill>
              <a:latin typeface="Calibri"/>
            </a:endParaRPr>
          </a:p>
        </p:txBody>
      </p:sp>
      <p:sp>
        <p:nvSpPr>
          <p:cNvPr id="15" name="pole tekstowe 14">
            <a:extLst>
              <a:ext uri="{FF2B5EF4-FFF2-40B4-BE49-F238E27FC236}">
                <a16:creationId xmlns:a16="http://schemas.microsoft.com/office/drawing/2014/main" id="{8C3C818F-4FCF-40AC-B1D6-521991E2E807}"/>
              </a:ext>
            </a:extLst>
          </p:cNvPr>
          <p:cNvSpPr txBox="1"/>
          <p:nvPr/>
        </p:nvSpPr>
        <p:spPr>
          <a:xfrm>
            <a:off x="5978796" y="2173571"/>
            <a:ext cx="28535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46">
              <a:spcBef>
                <a:spcPct val="20000"/>
              </a:spcBef>
            </a:pPr>
            <a:r>
              <a:rPr lang="pl-PL" sz="2000" b="1" dirty="0">
                <a:solidFill>
                  <a:srgbClr val="034EA2"/>
                </a:solidFill>
                <a:latin typeface="Calibri"/>
              </a:rPr>
              <a:t>NEW RULEBOOK PATHWAY</a:t>
            </a:r>
            <a:endParaRPr lang="en-AU" sz="2000" b="1" dirty="0">
              <a:solidFill>
                <a:srgbClr val="034EA2"/>
              </a:solidFill>
              <a:latin typeface="Calibri"/>
            </a:endParaRPr>
          </a:p>
        </p:txBody>
      </p:sp>
      <p:sp>
        <p:nvSpPr>
          <p:cNvPr id="17" name="pole tekstowe 16">
            <a:extLst>
              <a:ext uri="{FF2B5EF4-FFF2-40B4-BE49-F238E27FC236}">
                <a16:creationId xmlns:a16="http://schemas.microsoft.com/office/drawing/2014/main" id="{BF5ECC84-925D-45FA-87F0-A0BF6ED178A1}"/>
              </a:ext>
            </a:extLst>
          </p:cNvPr>
          <p:cNvSpPr txBox="1"/>
          <p:nvPr/>
        </p:nvSpPr>
        <p:spPr>
          <a:xfrm>
            <a:off x="6147742" y="3810068"/>
            <a:ext cx="33247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46">
              <a:spcBef>
                <a:spcPct val="20000"/>
              </a:spcBef>
            </a:pPr>
            <a:r>
              <a:rPr lang="pl-PL" sz="2000" b="1" dirty="0">
                <a:solidFill>
                  <a:srgbClr val="E74394">
                    <a:lumMod val="75000"/>
                  </a:srgbClr>
                </a:solidFill>
                <a:latin typeface="Calibri"/>
              </a:rPr>
              <a:t>DISTORTION AND DISRUPTION PATHWAY</a:t>
            </a:r>
            <a:endParaRPr lang="en-AU" sz="2000" b="1" dirty="0">
              <a:solidFill>
                <a:srgbClr val="E74394">
                  <a:lumMod val="75000"/>
                </a:srgbClr>
              </a:solidFill>
              <a:latin typeface="Calibri"/>
            </a:endParaRPr>
          </a:p>
        </p:txBody>
      </p:sp>
      <p:cxnSp>
        <p:nvCxnSpPr>
          <p:cNvPr id="20" name="Łącznik prosty 19">
            <a:extLst>
              <a:ext uri="{FF2B5EF4-FFF2-40B4-BE49-F238E27FC236}">
                <a16:creationId xmlns:a16="http://schemas.microsoft.com/office/drawing/2014/main" id="{5FD9BA3B-A933-4154-BF67-359C8566DC8E}"/>
              </a:ext>
            </a:extLst>
          </p:cNvPr>
          <p:cNvCxnSpPr/>
          <p:nvPr/>
        </p:nvCxnSpPr>
        <p:spPr>
          <a:xfrm>
            <a:off x="5735960" y="1616319"/>
            <a:ext cx="0" cy="361575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Łącznik prosty 21">
            <a:extLst>
              <a:ext uri="{FF2B5EF4-FFF2-40B4-BE49-F238E27FC236}">
                <a16:creationId xmlns:a16="http://schemas.microsoft.com/office/drawing/2014/main" id="{A764BC21-03CB-4122-8C8B-7705BE60DFD1}"/>
              </a:ext>
            </a:extLst>
          </p:cNvPr>
          <p:cNvCxnSpPr>
            <a:cxnSpLocks/>
          </p:cNvCxnSpPr>
          <p:nvPr/>
        </p:nvCxnSpPr>
        <p:spPr>
          <a:xfrm rot="5400000">
            <a:off x="5952304" y="260967"/>
            <a:ext cx="0" cy="57600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pole tekstowe 20">
            <a:extLst>
              <a:ext uri="{FF2B5EF4-FFF2-40B4-BE49-F238E27FC236}">
                <a16:creationId xmlns:a16="http://schemas.microsoft.com/office/drawing/2014/main" id="{33BC3A17-8C1D-49CD-9E7C-FDE593912554}"/>
              </a:ext>
            </a:extLst>
          </p:cNvPr>
          <p:cNvSpPr txBox="1"/>
          <p:nvPr/>
        </p:nvSpPr>
        <p:spPr>
          <a:xfrm>
            <a:off x="4835866" y="571319"/>
            <a:ext cx="180019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46"/>
            <a:r>
              <a:rPr lang="pl-PL" sz="1500" dirty="0">
                <a:solidFill>
                  <a:srgbClr val="333333"/>
                </a:solidFill>
                <a:latin typeface="Calibri"/>
              </a:rPr>
              <a:t>CONSUMERS BACK TO OLD WAYS OF CONSUMPTION and PURCHASING </a:t>
            </a:r>
            <a:endParaRPr lang="en-AU" sz="1500" dirty="0">
              <a:solidFill>
                <a:srgbClr val="333333"/>
              </a:solidFill>
              <a:latin typeface="Calibri"/>
            </a:endParaRPr>
          </a:p>
        </p:txBody>
      </p:sp>
      <p:sp>
        <p:nvSpPr>
          <p:cNvPr id="23" name="pole tekstowe 22">
            <a:extLst>
              <a:ext uri="{FF2B5EF4-FFF2-40B4-BE49-F238E27FC236}">
                <a16:creationId xmlns:a16="http://schemas.microsoft.com/office/drawing/2014/main" id="{3A9A3F8D-11EC-46C5-A71C-F68FE2391A3F}"/>
              </a:ext>
            </a:extLst>
          </p:cNvPr>
          <p:cNvSpPr txBox="1"/>
          <p:nvPr/>
        </p:nvSpPr>
        <p:spPr>
          <a:xfrm>
            <a:off x="4990360" y="5333683"/>
            <a:ext cx="180019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46"/>
            <a:r>
              <a:rPr lang="pl-PL" sz="1500" dirty="0">
                <a:solidFill>
                  <a:srgbClr val="333333"/>
                </a:solidFill>
                <a:latin typeface="Calibri"/>
              </a:rPr>
              <a:t>CONSUMERS LEARNING NEW HABITS</a:t>
            </a:r>
            <a:endParaRPr lang="en-AU" sz="1500" dirty="0">
              <a:solidFill>
                <a:srgbClr val="333333"/>
              </a:solidFill>
              <a:latin typeface="Calibri"/>
            </a:endParaRPr>
          </a:p>
        </p:txBody>
      </p:sp>
      <p:sp>
        <p:nvSpPr>
          <p:cNvPr id="25" name="pole tekstowe 24">
            <a:extLst>
              <a:ext uri="{FF2B5EF4-FFF2-40B4-BE49-F238E27FC236}">
                <a16:creationId xmlns:a16="http://schemas.microsoft.com/office/drawing/2014/main" id="{96201807-999A-468E-96C0-F3F060E864CA}"/>
              </a:ext>
            </a:extLst>
          </p:cNvPr>
          <p:cNvSpPr txBox="1"/>
          <p:nvPr/>
        </p:nvSpPr>
        <p:spPr>
          <a:xfrm>
            <a:off x="8428759" y="2563573"/>
            <a:ext cx="1630653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46"/>
            <a:r>
              <a:rPr lang="pl-PL" sz="1500" dirty="0">
                <a:solidFill>
                  <a:srgbClr val="333333"/>
                </a:solidFill>
                <a:latin typeface="Calibri"/>
              </a:rPr>
              <a:t>ECONOMY DECLINING WITH NEW CONTAINMENT MEASURES</a:t>
            </a:r>
            <a:endParaRPr lang="en-AU" sz="1500" dirty="0">
              <a:solidFill>
                <a:srgbClr val="333333"/>
              </a:solidFill>
              <a:latin typeface="Calibri"/>
            </a:endParaRPr>
          </a:p>
        </p:txBody>
      </p:sp>
      <p:sp>
        <p:nvSpPr>
          <p:cNvPr id="27" name="pole tekstowe 26">
            <a:extLst>
              <a:ext uri="{FF2B5EF4-FFF2-40B4-BE49-F238E27FC236}">
                <a16:creationId xmlns:a16="http://schemas.microsoft.com/office/drawing/2014/main" id="{A62E97E5-6268-495C-B21E-E8E24D8F58E5}"/>
              </a:ext>
            </a:extLst>
          </p:cNvPr>
          <p:cNvSpPr txBox="1"/>
          <p:nvPr/>
        </p:nvSpPr>
        <p:spPr>
          <a:xfrm>
            <a:off x="1703522" y="2563573"/>
            <a:ext cx="180019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46"/>
            <a:r>
              <a:rPr lang="pl-PL" sz="1500" dirty="0">
                <a:solidFill>
                  <a:srgbClr val="333333"/>
                </a:solidFill>
                <a:latin typeface="Calibri"/>
              </a:rPr>
              <a:t>ECONOMY RECOVERED WITH LIMITED CONTAINMENT MEASURES</a:t>
            </a:r>
            <a:endParaRPr lang="en-AU" sz="1500" dirty="0">
              <a:solidFill>
                <a:srgbClr val="333333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336737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F3C2033C-9CFD-4905-827B-339393A1D47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>
            <a:normAutofit fontScale="92500" lnSpcReduction="20000"/>
          </a:bodyPr>
          <a:lstStyle/>
          <a:p>
            <a:endParaRPr lang="en-AU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C4DB6FCE-FD0B-4EF4-A480-D0BFE0F2D34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703" t="27222" r="30547" b="6806"/>
          <a:stretch/>
        </p:blipFill>
        <p:spPr>
          <a:xfrm>
            <a:off x="146503" y="421318"/>
            <a:ext cx="9306708" cy="5417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1162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2886A9AA-A205-40B9-902A-9BF42436C39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>
            <a:normAutofit fontScale="25000" lnSpcReduction="20000"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6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Verdana" panose="020B0604030504040204" pitchFamily="34" charset="0"/>
                <a:cs typeface="Calibri Light" panose="020F0302020204030204" pitchFamily="34" charset="0"/>
              </a:rPr>
              <a:t>Key Opportunities for a Sustainable Recovery</a:t>
            </a:r>
            <a:endParaRPr kumimoji="0" lang="pl-PL" altLang="en-US" sz="6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 Light" panose="020F0302020204030204" pitchFamily="34" charset="0"/>
              <a:ea typeface="Verdana" panose="020B0604030504040204" pitchFamily="34" charset="0"/>
              <a:cs typeface="Calibri Light" panose="020F03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altLang="en-US" sz="6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64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Farmers and input providers</a:t>
            </a:r>
            <a:endParaRPr kumimoji="0" lang="en-AU" altLang="en-US" sz="6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endParaRPr lang="en-AU" dirty="0"/>
          </a:p>
        </p:txBody>
      </p:sp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4A8CDA8D-032B-441A-A189-11C1628980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9886702"/>
              </p:ext>
            </p:extLst>
          </p:nvPr>
        </p:nvGraphicFramePr>
        <p:xfrm>
          <a:off x="770890" y="1710015"/>
          <a:ext cx="7439660" cy="3226077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4140169">
                  <a:extLst>
                    <a:ext uri="{9D8B030D-6E8A-4147-A177-3AD203B41FA5}">
                      <a16:colId xmlns:a16="http://schemas.microsoft.com/office/drawing/2014/main" val="2951986017"/>
                    </a:ext>
                  </a:extLst>
                </a:gridCol>
                <a:gridCol w="3299491">
                  <a:extLst>
                    <a:ext uri="{9D8B030D-6E8A-4147-A177-3AD203B41FA5}">
                      <a16:colId xmlns:a16="http://schemas.microsoft.com/office/drawing/2014/main" val="2934084703"/>
                    </a:ext>
                  </a:extLst>
                </a:gridCol>
              </a:tblGrid>
              <a:tr h="248160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r>
                        <a:rPr lang="en-GB" sz="1500" dirty="0">
                          <a:effectLst/>
                        </a:rPr>
                        <a:t>Opportunity</a:t>
                      </a:r>
                      <a:endParaRPr lang="en-AU" sz="15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r>
                        <a:rPr lang="en-GB" sz="1500">
                          <a:effectLst/>
                        </a:rPr>
                        <a:t>Source</a:t>
                      </a:r>
                      <a:endParaRPr lang="en-AU" sz="15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59566505"/>
                  </a:ext>
                </a:extLst>
              </a:tr>
              <a:tr h="496320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ts val="1200"/>
                        </a:lnSpc>
                        <a:buFont typeface="Symbol" panose="05050102010706020507" pitchFamily="18" charset="2"/>
                        <a:buChar char=""/>
                      </a:pPr>
                      <a:endParaRPr lang="pl-PL" sz="15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ts val="12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n-GB" sz="1500" dirty="0">
                          <a:effectLst/>
                        </a:rPr>
                        <a:t>Potential new consumer base</a:t>
                      </a:r>
                      <a:endParaRPr lang="en-AU" sz="15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ts val="1200"/>
                        </a:lnSpc>
                        <a:buFont typeface="Symbol" panose="05050102010706020507" pitchFamily="18" charset="2"/>
                        <a:buChar char=""/>
                      </a:pPr>
                      <a:endParaRPr lang="pl-PL" sz="15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ts val="12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n-GB" sz="1500" dirty="0">
                          <a:effectLst/>
                        </a:rPr>
                        <a:t>More individuals seeking local products</a:t>
                      </a:r>
                      <a:endParaRPr lang="en-AU" sz="15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93839002"/>
                  </a:ext>
                </a:extLst>
              </a:tr>
              <a:tr h="744479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ts val="1200"/>
                        </a:lnSpc>
                        <a:buFont typeface="Symbol" panose="05050102010706020507" pitchFamily="18" charset="2"/>
                        <a:buChar char=""/>
                      </a:pPr>
                      <a:endParaRPr lang="pl-PL" sz="15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ts val="12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n-GB" sz="1500" dirty="0">
                          <a:effectLst/>
                        </a:rPr>
                        <a:t>Innovations in the production process towards better resource efficiency and lower environmental impact</a:t>
                      </a:r>
                      <a:endParaRPr lang="en-AU" sz="15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ts val="1200"/>
                        </a:lnSpc>
                        <a:buFont typeface="Symbol" panose="05050102010706020507" pitchFamily="18" charset="2"/>
                        <a:buChar char=""/>
                      </a:pPr>
                      <a:endParaRPr lang="pl-PL" sz="15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ts val="12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n-GB" sz="1500" dirty="0">
                          <a:effectLst/>
                        </a:rPr>
                        <a:t>Changing demand and social preferences requiring alterations to the production process</a:t>
                      </a:r>
                      <a:endParaRPr lang="en-AU" sz="15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34669280"/>
                  </a:ext>
                </a:extLst>
              </a:tr>
              <a:tr h="744479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ts val="1200"/>
                        </a:lnSpc>
                        <a:buFont typeface="Symbol" panose="05050102010706020507" pitchFamily="18" charset="2"/>
                        <a:buChar char=""/>
                      </a:pPr>
                      <a:endParaRPr lang="pl-PL" sz="15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ts val="12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n-GB" sz="1500" dirty="0">
                          <a:effectLst/>
                        </a:rPr>
                        <a:t>More direct contact with consumers and higher margins</a:t>
                      </a:r>
                      <a:endParaRPr lang="en-AU" sz="15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ts val="1200"/>
                        </a:lnSpc>
                        <a:buFont typeface="Symbol" panose="05050102010706020507" pitchFamily="18" charset="2"/>
                        <a:buChar char=""/>
                      </a:pPr>
                      <a:endParaRPr lang="pl-PL" sz="15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ts val="12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n-GB" sz="1500" dirty="0">
                          <a:effectLst/>
                        </a:rPr>
                        <a:t>Shortened distance between farmers and consumers as a result of changing consumer preferences</a:t>
                      </a:r>
                      <a:endParaRPr lang="en-AU" sz="15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68651061"/>
                  </a:ext>
                </a:extLst>
              </a:tr>
              <a:tr h="992639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ts val="1200"/>
                        </a:lnSpc>
                        <a:buFont typeface="Symbol" panose="05050102010706020507" pitchFamily="18" charset="2"/>
                        <a:buChar char=""/>
                      </a:pPr>
                      <a:endParaRPr lang="pl-PL" sz="15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ts val="12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n-GB" sz="1500" dirty="0">
                          <a:effectLst/>
                        </a:rPr>
                        <a:t>Economies of scale through increased national and regional cooperation</a:t>
                      </a:r>
                      <a:endParaRPr lang="en-AU" sz="15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ts val="1200"/>
                        </a:lnSpc>
                        <a:buFont typeface="Symbol" panose="05050102010706020507" pitchFamily="18" charset="2"/>
                        <a:buChar char=""/>
                      </a:pPr>
                      <a:endParaRPr lang="pl-PL" sz="15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ts val="12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n-GB" sz="1500" dirty="0">
                          <a:effectLst/>
                        </a:rPr>
                        <a:t>Disruption of larger international supply chains but continued investments in transport infrastructure in CEE</a:t>
                      </a:r>
                      <a:endParaRPr lang="en-AU" sz="15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327852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362756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2886A9AA-A205-40B9-902A-9BF42436C39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>
            <a:normAutofit fontScale="25000" lnSpcReduction="20000"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6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Verdana" panose="020B0604030504040204" pitchFamily="34" charset="0"/>
                <a:cs typeface="Calibri Light" panose="020F0302020204030204" pitchFamily="34" charset="0"/>
              </a:rPr>
              <a:t>Key Opportunities for a Sustainable Recovery</a:t>
            </a:r>
            <a:endParaRPr kumimoji="0" lang="pl-PL" altLang="en-US" sz="6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 Light" panose="020F0302020204030204" pitchFamily="34" charset="0"/>
              <a:ea typeface="Verdana" panose="020B0604030504040204" pitchFamily="34" charset="0"/>
              <a:cs typeface="Calibri Light" panose="020F03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altLang="en-US" sz="6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>
              <a:lnSpc>
                <a:spcPts val="1200"/>
              </a:lnSpc>
            </a:pPr>
            <a:r>
              <a:rPr lang="en-GB" sz="6400" i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Food processing, storage, and transport</a:t>
            </a:r>
            <a:endParaRPr lang="en-AU" sz="6400" i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endParaRPr lang="en-AU" dirty="0"/>
          </a:p>
        </p:txBody>
      </p:sp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057EBC58-2F7C-423C-8D69-EA50FEA0F8B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9952953"/>
              </p:ext>
            </p:extLst>
          </p:nvPr>
        </p:nvGraphicFramePr>
        <p:xfrm>
          <a:off x="623394" y="1852843"/>
          <a:ext cx="7325360" cy="3152313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4114554">
                  <a:extLst>
                    <a:ext uri="{9D8B030D-6E8A-4147-A177-3AD203B41FA5}">
                      <a16:colId xmlns:a16="http://schemas.microsoft.com/office/drawing/2014/main" val="3588770249"/>
                    </a:ext>
                  </a:extLst>
                </a:gridCol>
                <a:gridCol w="3210806">
                  <a:extLst>
                    <a:ext uri="{9D8B030D-6E8A-4147-A177-3AD203B41FA5}">
                      <a16:colId xmlns:a16="http://schemas.microsoft.com/office/drawing/2014/main" val="1433769720"/>
                    </a:ext>
                  </a:extLst>
                </a:gridCol>
              </a:tblGrid>
              <a:tr h="277765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r>
                        <a:rPr lang="en-GB" sz="1500">
                          <a:effectLst/>
                        </a:rPr>
                        <a:t>Opportunity</a:t>
                      </a:r>
                      <a:endParaRPr lang="en-AU" sz="15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r>
                        <a:rPr lang="en-GB" sz="1500">
                          <a:effectLst/>
                        </a:rPr>
                        <a:t>Source</a:t>
                      </a:r>
                      <a:endParaRPr lang="en-AU" sz="15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59339433"/>
                  </a:ext>
                </a:extLst>
              </a:tr>
              <a:tr h="833294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ts val="1200"/>
                        </a:lnSpc>
                        <a:buFont typeface="Symbol" panose="05050102010706020507" pitchFamily="18" charset="2"/>
                        <a:buChar char=""/>
                      </a:pPr>
                      <a:endParaRPr lang="pl-PL" sz="15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ts val="12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n-GB" sz="1500" dirty="0">
                          <a:effectLst/>
                        </a:rPr>
                        <a:t>Opportunities for local suppliers to showcase their own products</a:t>
                      </a:r>
                      <a:endParaRPr lang="en-AU" sz="15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ts val="1200"/>
                        </a:lnSpc>
                        <a:buFont typeface="Symbol" panose="05050102010706020507" pitchFamily="18" charset="2"/>
                        <a:buNone/>
                      </a:pPr>
                      <a:endParaRPr lang="pl-PL" sz="15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ts val="12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n-GB" sz="1500" dirty="0">
                          <a:effectLst/>
                        </a:rPr>
                        <a:t>Growing consumer interest in local goods  as well as products will lower environmental footprint</a:t>
                      </a:r>
                      <a:endParaRPr lang="en-AU" sz="15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41321663"/>
                  </a:ext>
                </a:extLst>
              </a:tr>
              <a:tr h="833294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ts val="1200"/>
                        </a:lnSpc>
                        <a:buFont typeface="Symbol" panose="05050102010706020507" pitchFamily="18" charset="2"/>
                        <a:buChar char=""/>
                      </a:pPr>
                      <a:endParaRPr lang="pl-PL" sz="15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ts val="12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n-GB" sz="1500" dirty="0">
                          <a:effectLst/>
                        </a:rPr>
                        <a:t>Opportunity to “green” the food production process</a:t>
                      </a:r>
                      <a:endParaRPr lang="en-AU" sz="15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ts val="1200"/>
                        </a:lnSpc>
                        <a:buFont typeface="Symbol" panose="05050102010706020507" pitchFamily="18" charset="2"/>
                        <a:buChar char=""/>
                      </a:pPr>
                      <a:endParaRPr lang="pl-PL" sz="15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ts val="12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n-GB" sz="1500" dirty="0">
                          <a:effectLst/>
                        </a:rPr>
                        <a:t>Changing demand requiring alterations to the production process</a:t>
                      </a:r>
                      <a:endParaRPr lang="en-AU" sz="15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06125092"/>
                  </a:ext>
                </a:extLst>
              </a:tr>
              <a:tr h="603980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ts val="1200"/>
                        </a:lnSpc>
                        <a:buFont typeface="Symbol" panose="05050102010706020507" pitchFamily="18" charset="2"/>
                        <a:buChar char=""/>
                      </a:pPr>
                      <a:endParaRPr lang="pl-PL" sz="15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ts val="12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n-GB" sz="1500" dirty="0">
                          <a:effectLst/>
                        </a:rPr>
                        <a:t>New and effective  transport and storage solutions</a:t>
                      </a:r>
                      <a:endParaRPr lang="en-AU" sz="15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ts val="1200"/>
                        </a:lnSpc>
                        <a:buFont typeface="Symbol" panose="05050102010706020507" pitchFamily="18" charset="2"/>
                        <a:buChar char=""/>
                      </a:pPr>
                      <a:endParaRPr lang="pl-PL" sz="15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ts val="12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n-GB" sz="1500" dirty="0">
                          <a:effectLst/>
                        </a:rPr>
                        <a:t>Transport disruptions</a:t>
                      </a:r>
                      <a:endParaRPr lang="en-AU" sz="15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55088609"/>
                  </a:ext>
                </a:extLst>
              </a:tr>
              <a:tr h="603980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ts val="1200"/>
                        </a:lnSpc>
                        <a:buFont typeface="Symbol" panose="05050102010706020507" pitchFamily="18" charset="2"/>
                        <a:buChar char=""/>
                      </a:pPr>
                      <a:endParaRPr lang="pl-PL" sz="15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ts val="12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n-GB" sz="1500" dirty="0">
                          <a:effectLst/>
                        </a:rPr>
                        <a:t>Need for higher  self-sufficiency within the country or region</a:t>
                      </a:r>
                      <a:endParaRPr lang="en-AU" sz="15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ts val="1200"/>
                        </a:lnSpc>
                        <a:buFont typeface="Symbol" panose="05050102010706020507" pitchFamily="18" charset="2"/>
                        <a:buChar char=""/>
                      </a:pPr>
                      <a:endParaRPr lang="pl-PL" sz="15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ts val="12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n-GB" sz="1500" dirty="0">
                          <a:effectLst/>
                        </a:rPr>
                        <a:t>Trade and supply chain disruptions</a:t>
                      </a:r>
                      <a:endParaRPr lang="en-AU" sz="15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503344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539319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2886A9AA-A205-40B9-902A-9BF42436C39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>
            <a:normAutofit fontScale="25000" lnSpcReduction="20000"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6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Verdana" panose="020B0604030504040204" pitchFamily="34" charset="0"/>
                <a:cs typeface="Calibri Light" panose="020F0302020204030204" pitchFamily="34" charset="0"/>
              </a:rPr>
              <a:t>Key Opportunities for a Sustainable Recovery</a:t>
            </a:r>
            <a:endParaRPr kumimoji="0" lang="pl-PL" altLang="en-US" sz="6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 Light" panose="020F0302020204030204" pitchFamily="34" charset="0"/>
              <a:ea typeface="Verdana" panose="020B0604030504040204" pitchFamily="34" charset="0"/>
              <a:cs typeface="Calibri Light" panose="020F03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altLang="en-US" sz="6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>
              <a:lnSpc>
                <a:spcPts val="1200"/>
              </a:lnSpc>
            </a:pPr>
            <a:r>
              <a:rPr lang="en-GB" sz="6400" i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Retailers, restaurants, and consumers</a:t>
            </a:r>
            <a:endParaRPr lang="en-AU" sz="6400" i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endParaRPr lang="en-AU" dirty="0"/>
          </a:p>
        </p:txBody>
      </p:sp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057EBC58-2F7C-423C-8D69-EA50FEA0F8B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1834021"/>
              </p:ext>
            </p:extLst>
          </p:nvPr>
        </p:nvGraphicFramePr>
        <p:xfrm>
          <a:off x="623394" y="1857375"/>
          <a:ext cx="7325360" cy="3320239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4114554">
                  <a:extLst>
                    <a:ext uri="{9D8B030D-6E8A-4147-A177-3AD203B41FA5}">
                      <a16:colId xmlns:a16="http://schemas.microsoft.com/office/drawing/2014/main" val="3588770249"/>
                    </a:ext>
                  </a:extLst>
                </a:gridCol>
                <a:gridCol w="3210806">
                  <a:extLst>
                    <a:ext uri="{9D8B030D-6E8A-4147-A177-3AD203B41FA5}">
                      <a16:colId xmlns:a16="http://schemas.microsoft.com/office/drawing/2014/main" val="1433769720"/>
                    </a:ext>
                  </a:extLst>
                </a:gridCol>
              </a:tblGrid>
              <a:tr h="277765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r>
                        <a:rPr lang="en-GB" sz="1500" b="1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Opportunity</a:t>
                      </a:r>
                      <a:endParaRPr lang="en-AU" sz="15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</a:pPr>
                      <a:r>
                        <a:rPr lang="en-GB" sz="1500" b="1" dirty="0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Source</a:t>
                      </a:r>
                      <a:endParaRPr lang="en-AU" sz="15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59339433"/>
                  </a:ext>
                </a:extLst>
              </a:tr>
              <a:tr h="833294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ts val="1200"/>
                        </a:lnSpc>
                        <a:buFont typeface="Symbol" panose="05050102010706020507" pitchFamily="18" charset="2"/>
                        <a:buChar char=""/>
                      </a:pPr>
                      <a:endParaRPr lang="pl-PL" sz="1500" b="1" dirty="0">
                        <a:solidFill>
                          <a:schemeClr val="bg1"/>
                        </a:solidFill>
                        <a:effectLst/>
                        <a:latin typeface="Calibri Light" panose="020F030202020403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ts val="12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n-GB" sz="1500" b="1" dirty="0">
                          <a:solidFill>
                            <a:schemeClr val="bg1"/>
                          </a:solidFill>
                          <a:effectLst/>
                          <a:latin typeface="Calibri Light" panose="020F030202020403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More informed consumer choices and new fields of competition</a:t>
                      </a:r>
                      <a:endParaRPr lang="en-AU" sz="1500" dirty="0"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ts val="1200"/>
                        </a:lnSpc>
                        <a:buFont typeface="Symbol" panose="05050102010706020507" pitchFamily="18" charset="2"/>
                        <a:buChar char=""/>
                      </a:pPr>
                      <a:endParaRPr lang="pl-PL" sz="1500" dirty="0">
                        <a:effectLst/>
                        <a:latin typeface="Calibri Light" panose="020F030202020403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ts val="12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n-GB" sz="1500" dirty="0">
                          <a:effectLst/>
                          <a:latin typeface="Calibri Light" panose="020F030202020403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Growing tendency to prepare food at home and sustainability-awareness</a:t>
                      </a:r>
                      <a:endParaRPr lang="en-AU" sz="15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41321663"/>
                  </a:ext>
                </a:extLst>
              </a:tr>
              <a:tr h="833294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ts val="1200"/>
                        </a:lnSpc>
                        <a:buFont typeface="Symbol" panose="05050102010706020507" pitchFamily="18" charset="2"/>
                        <a:buChar char=""/>
                      </a:pPr>
                      <a:endParaRPr lang="pl-PL" sz="1500" b="1" dirty="0">
                        <a:solidFill>
                          <a:schemeClr val="bg1"/>
                        </a:solidFill>
                        <a:effectLst/>
                        <a:latin typeface="Calibri Light" panose="020F030202020403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ts val="12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n-GB" sz="1500" b="1" dirty="0">
                          <a:solidFill>
                            <a:schemeClr val="bg1"/>
                          </a:solidFill>
                          <a:effectLst/>
                          <a:latin typeface="Calibri Light" panose="020F030202020403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Higher  interest in local food retailers and markets and resulting positive effect on margins</a:t>
                      </a:r>
                      <a:endParaRPr lang="en-AU" sz="1500" dirty="0"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ts val="1200"/>
                        </a:lnSpc>
                        <a:buFont typeface="Symbol" panose="05050102010706020507" pitchFamily="18" charset="2"/>
                        <a:buChar char=""/>
                      </a:pPr>
                      <a:endParaRPr lang="pl-PL" sz="1500" dirty="0">
                        <a:effectLst/>
                        <a:latin typeface="Calibri Light" panose="020F030202020403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ts val="12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n-GB" sz="1500" dirty="0">
                          <a:effectLst/>
                          <a:latin typeface="Calibri Light" panose="020F030202020403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Growing consumer interest in local products </a:t>
                      </a:r>
                      <a:endParaRPr lang="en-AU" sz="15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06125092"/>
                  </a:ext>
                </a:extLst>
              </a:tr>
              <a:tr h="603980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ts val="1200"/>
                        </a:lnSpc>
                        <a:buFont typeface="Symbol" panose="05050102010706020507" pitchFamily="18" charset="2"/>
                        <a:buChar char=""/>
                      </a:pPr>
                      <a:endParaRPr lang="pl-PL" sz="1500" b="1" dirty="0">
                        <a:solidFill>
                          <a:schemeClr val="bg1"/>
                        </a:solidFill>
                        <a:effectLst/>
                        <a:latin typeface="Calibri Light" panose="020F030202020403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ts val="12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n-GB" sz="1500" b="1" dirty="0">
                          <a:solidFill>
                            <a:schemeClr val="bg1"/>
                          </a:solidFill>
                          <a:effectLst/>
                          <a:latin typeface="Calibri Light" panose="020F030202020403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Growing interest in specialized stores and resulting positive effect on margins</a:t>
                      </a:r>
                      <a:endParaRPr lang="en-AU" sz="1500" dirty="0"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ts val="1200"/>
                        </a:lnSpc>
                        <a:buFont typeface="Symbol" panose="05050102010706020507" pitchFamily="18" charset="2"/>
                        <a:buChar char=""/>
                      </a:pPr>
                      <a:endParaRPr lang="pl-PL" sz="1500" dirty="0">
                        <a:effectLst/>
                        <a:latin typeface="Calibri Light" panose="020F030202020403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ts val="12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n-GB" sz="1500" dirty="0">
                          <a:effectLst/>
                          <a:latin typeface="Calibri Light" panose="020F030202020403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More demanding  consumers due to continued socio-economic development or health &amp; dietary needs</a:t>
                      </a:r>
                      <a:endParaRPr lang="en-AU" sz="15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55088609"/>
                  </a:ext>
                </a:extLst>
              </a:tr>
              <a:tr h="603980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ts val="1200"/>
                        </a:lnSpc>
                        <a:buFont typeface="Symbol" panose="05050102010706020507" pitchFamily="18" charset="2"/>
                        <a:buChar char=""/>
                      </a:pPr>
                      <a:endParaRPr lang="pl-PL" sz="1500" b="1" dirty="0">
                        <a:solidFill>
                          <a:schemeClr val="bg1"/>
                        </a:solidFill>
                        <a:effectLst/>
                        <a:latin typeface="Calibri Light" panose="020F030202020403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ts val="12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n-GB" sz="1500" b="1" dirty="0">
                          <a:solidFill>
                            <a:schemeClr val="bg1"/>
                          </a:solidFill>
                          <a:effectLst/>
                          <a:latin typeface="Calibri Light" panose="020F030202020403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Digitalization – rise of online ordering and home delivery of food </a:t>
                      </a:r>
                      <a:endParaRPr lang="en-AU" sz="1500" dirty="0"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ts val="1200"/>
                        </a:lnSpc>
                        <a:buFont typeface="Symbol" panose="05050102010706020507" pitchFamily="18" charset="2"/>
                        <a:buChar char=""/>
                      </a:pPr>
                      <a:endParaRPr lang="pl-PL" sz="1500" dirty="0">
                        <a:effectLst/>
                        <a:latin typeface="Calibri Light" panose="020F030202020403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ts val="12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n-GB" sz="1500" dirty="0">
                          <a:effectLst/>
                          <a:latin typeface="Calibri Light" panose="020F030202020403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rPr>
                        <a:t>Necessity or desire to remain home</a:t>
                      </a:r>
                      <a:endParaRPr lang="en-AU" sz="15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503344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182593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94064DB-33A3-486A-8594-1709723D329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>
            <a:normAutofit lnSpcReduction="10000"/>
          </a:bodyPr>
          <a:lstStyle/>
          <a:p>
            <a:r>
              <a:rPr lang="pl-PL" sz="2500" dirty="0" err="1"/>
              <a:t>Follow</a:t>
            </a:r>
            <a:r>
              <a:rPr lang="pl-PL" sz="2500" dirty="0"/>
              <a:t> the </a:t>
            </a:r>
            <a:r>
              <a:rPr lang="pl-PL" sz="2500" dirty="0" err="1"/>
              <a:t>discussion</a:t>
            </a:r>
            <a:r>
              <a:rPr lang="pl-PL" sz="2500" dirty="0"/>
              <a:t>!</a:t>
            </a:r>
            <a:endParaRPr lang="en-US" sz="2500" dirty="0"/>
          </a:p>
        </p:txBody>
      </p:sp>
      <p:sp>
        <p:nvSpPr>
          <p:cNvPr id="16" name="pole tekstowe 15">
            <a:extLst>
              <a:ext uri="{FF2B5EF4-FFF2-40B4-BE49-F238E27FC236}">
                <a16:creationId xmlns:a16="http://schemas.microsoft.com/office/drawing/2014/main" id="{BD12AC01-C90F-4FF4-A63E-D18383E14B1E}"/>
              </a:ext>
            </a:extLst>
          </p:cNvPr>
          <p:cNvSpPr txBox="1"/>
          <p:nvPr/>
        </p:nvSpPr>
        <p:spPr>
          <a:xfrm>
            <a:off x="623394" y="1153599"/>
            <a:ext cx="5976664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446" fontAlgn="base"/>
            <a:r>
              <a:rPr lang="en-AU" dirty="0">
                <a:solidFill>
                  <a:srgbClr val="333333"/>
                </a:solidFill>
                <a:latin typeface="Calibri"/>
              </a:rPr>
              <a:t>Official Launch of the report online</a:t>
            </a:r>
            <a:r>
              <a:rPr lang="pl-PL" dirty="0">
                <a:solidFill>
                  <a:srgbClr val="333333"/>
                </a:solidFill>
                <a:latin typeface="Calibri"/>
              </a:rPr>
              <a:t>: </a:t>
            </a:r>
            <a:r>
              <a:rPr lang="pl-PL" dirty="0" err="1">
                <a:solidFill>
                  <a:srgbClr val="333333"/>
                </a:solidFill>
                <a:latin typeface="Calibri"/>
              </a:rPr>
              <a:t>Agrifood</a:t>
            </a:r>
            <a:r>
              <a:rPr lang="pl-PL" dirty="0">
                <a:solidFill>
                  <a:srgbClr val="333333"/>
                </a:solidFill>
                <a:latin typeface="Calibri"/>
              </a:rPr>
              <a:t> </a:t>
            </a:r>
            <a:r>
              <a:rPr lang="pl-PL" dirty="0" err="1">
                <a:solidFill>
                  <a:srgbClr val="333333"/>
                </a:solidFill>
                <a:latin typeface="Calibri"/>
              </a:rPr>
              <a:t>sector</a:t>
            </a:r>
            <a:r>
              <a:rPr lang="pl-PL" dirty="0">
                <a:solidFill>
                  <a:srgbClr val="333333"/>
                </a:solidFill>
                <a:latin typeface="Calibri"/>
              </a:rPr>
              <a:t> in Southern and </a:t>
            </a:r>
            <a:r>
              <a:rPr lang="pl-PL" dirty="0" err="1">
                <a:solidFill>
                  <a:srgbClr val="333333"/>
                </a:solidFill>
                <a:latin typeface="Calibri"/>
              </a:rPr>
              <a:t>Eastern</a:t>
            </a:r>
            <a:r>
              <a:rPr lang="pl-PL" dirty="0">
                <a:solidFill>
                  <a:srgbClr val="333333"/>
                </a:solidFill>
                <a:latin typeface="Calibri"/>
              </a:rPr>
              <a:t> Europe: </a:t>
            </a:r>
            <a:r>
              <a:rPr lang="pl-PL" dirty="0" err="1">
                <a:solidFill>
                  <a:srgbClr val="333333"/>
                </a:solidFill>
                <a:latin typeface="Calibri"/>
              </a:rPr>
              <a:t>Future</a:t>
            </a:r>
            <a:r>
              <a:rPr lang="pl-PL" dirty="0">
                <a:solidFill>
                  <a:srgbClr val="333333"/>
                </a:solidFill>
                <a:latin typeface="Calibri"/>
              </a:rPr>
              <a:t>-proof </a:t>
            </a:r>
            <a:r>
              <a:rPr lang="pl-PL" dirty="0" err="1">
                <a:solidFill>
                  <a:srgbClr val="333333"/>
                </a:solidFill>
                <a:latin typeface="Calibri"/>
              </a:rPr>
              <a:t>or</a:t>
            </a:r>
            <a:r>
              <a:rPr lang="pl-PL" dirty="0">
                <a:solidFill>
                  <a:srgbClr val="333333"/>
                </a:solidFill>
                <a:latin typeface="Calibri"/>
              </a:rPr>
              <a:t> </a:t>
            </a:r>
            <a:r>
              <a:rPr lang="pl-PL" dirty="0" err="1">
                <a:solidFill>
                  <a:srgbClr val="333333"/>
                </a:solidFill>
                <a:latin typeface="Calibri"/>
              </a:rPr>
              <a:t>future-ready</a:t>
            </a:r>
            <a:r>
              <a:rPr lang="pl-PL" dirty="0">
                <a:solidFill>
                  <a:srgbClr val="333333"/>
                </a:solidFill>
                <a:latin typeface="Calibri"/>
              </a:rPr>
              <a:t>?</a:t>
            </a:r>
            <a:r>
              <a:rPr lang="en-AU" dirty="0">
                <a:solidFill>
                  <a:srgbClr val="333333"/>
                </a:solidFill>
                <a:latin typeface="Calibri"/>
              </a:rPr>
              <a:t> (</a:t>
            </a:r>
            <a:r>
              <a:rPr lang="pl-PL" b="1" dirty="0">
                <a:solidFill>
                  <a:srgbClr val="333333"/>
                </a:solidFill>
                <a:latin typeface="Calibri"/>
              </a:rPr>
              <a:t>28th </a:t>
            </a:r>
            <a:r>
              <a:rPr lang="pl-PL" b="1" dirty="0" err="1">
                <a:solidFill>
                  <a:srgbClr val="333333"/>
                </a:solidFill>
                <a:latin typeface="Calibri"/>
              </a:rPr>
              <a:t>October</a:t>
            </a:r>
            <a:r>
              <a:rPr lang="en-AU" dirty="0">
                <a:solidFill>
                  <a:srgbClr val="333333"/>
                </a:solidFill>
                <a:latin typeface="Calibri"/>
              </a:rPr>
              <a:t>)</a:t>
            </a:r>
            <a:endParaRPr lang="pl-PL" dirty="0">
              <a:solidFill>
                <a:srgbClr val="333333"/>
              </a:solidFill>
              <a:latin typeface="Calibri"/>
            </a:endParaRPr>
          </a:p>
          <a:p>
            <a:pPr defTabSz="914446" fontAlgn="base"/>
            <a:endParaRPr lang="pl-PL" dirty="0">
              <a:solidFill>
                <a:srgbClr val="333333"/>
              </a:solidFill>
              <a:latin typeface="Calibri"/>
            </a:endParaRPr>
          </a:p>
          <a:p>
            <a:pPr defTabSz="914446" fontAlgn="base"/>
            <a:endParaRPr lang="en-AU" dirty="0">
              <a:solidFill>
                <a:srgbClr val="333333"/>
              </a:solidFill>
              <a:latin typeface="Calibri"/>
            </a:endParaRPr>
          </a:p>
        </p:txBody>
      </p:sp>
      <p:pic>
        <p:nvPicPr>
          <p:cNvPr id="9" name="Obraz 8" descr="Obraz zawierający owoce, kwiat, roślina&#10;&#10;Opis wygenerowany automatycznie">
            <a:extLst>
              <a:ext uri="{FF2B5EF4-FFF2-40B4-BE49-F238E27FC236}">
                <a16:creationId xmlns:a16="http://schemas.microsoft.com/office/drawing/2014/main" id="{C7B7B7A3-7A15-494B-83B3-6C7DAB60AF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9161" y="3720211"/>
            <a:ext cx="5009239" cy="2596071"/>
          </a:xfrm>
          <a:prstGeom prst="rect">
            <a:avLst/>
          </a:prstGeom>
        </p:spPr>
      </p:pic>
      <p:sp>
        <p:nvSpPr>
          <p:cNvPr id="11" name="pole tekstowe 10">
            <a:extLst>
              <a:ext uri="{FF2B5EF4-FFF2-40B4-BE49-F238E27FC236}">
                <a16:creationId xmlns:a16="http://schemas.microsoft.com/office/drawing/2014/main" id="{6E1B459F-AC0F-4565-B7BC-0A880423DCF8}"/>
              </a:ext>
            </a:extLst>
          </p:cNvPr>
          <p:cNvSpPr txBox="1"/>
          <p:nvPr/>
        </p:nvSpPr>
        <p:spPr>
          <a:xfrm>
            <a:off x="6196130" y="2536449"/>
            <a:ext cx="4572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446" fontAlgn="base"/>
            <a:r>
              <a:rPr lang="pl-PL" dirty="0" err="1">
                <a:solidFill>
                  <a:srgbClr val="333333"/>
                </a:solidFill>
                <a:latin typeface="Calibri"/>
              </a:rPr>
              <a:t>Session</a:t>
            </a:r>
            <a:r>
              <a:rPr lang="pl-PL" dirty="0">
                <a:solidFill>
                  <a:srgbClr val="333333"/>
                </a:solidFill>
                <a:latin typeface="Calibri"/>
              </a:rPr>
              <a:t> on the </a:t>
            </a:r>
            <a:r>
              <a:rPr lang="pl-PL" dirty="0" err="1">
                <a:solidFill>
                  <a:srgbClr val="333333"/>
                </a:solidFill>
                <a:latin typeface="Calibri"/>
              </a:rPr>
              <a:t>impact</a:t>
            </a:r>
            <a:r>
              <a:rPr lang="pl-PL" dirty="0">
                <a:solidFill>
                  <a:srgbClr val="333333"/>
                </a:solidFill>
                <a:latin typeface="Calibri"/>
              </a:rPr>
              <a:t> of COVID19 on the </a:t>
            </a:r>
            <a:r>
              <a:rPr lang="pl-PL" dirty="0" err="1">
                <a:solidFill>
                  <a:srgbClr val="333333"/>
                </a:solidFill>
                <a:latin typeface="Calibri"/>
              </a:rPr>
              <a:t>agrifood</a:t>
            </a:r>
            <a:r>
              <a:rPr lang="pl-PL" dirty="0">
                <a:solidFill>
                  <a:srgbClr val="333333"/>
                </a:solidFill>
                <a:latin typeface="Calibri"/>
              </a:rPr>
              <a:t> </a:t>
            </a:r>
            <a:r>
              <a:rPr lang="pl-PL" dirty="0" err="1">
                <a:solidFill>
                  <a:srgbClr val="333333"/>
                </a:solidFill>
                <a:latin typeface="Calibri"/>
              </a:rPr>
              <a:t>sector</a:t>
            </a:r>
            <a:r>
              <a:rPr lang="en-AU" dirty="0">
                <a:solidFill>
                  <a:srgbClr val="333333"/>
                </a:solidFill>
                <a:latin typeface="Calibri"/>
              </a:rPr>
              <a:t> during Future of Food conference</a:t>
            </a:r>
            <a:r>
              <a:rPr lang="pl-PL" dirty="0">
                <a:solidFill>
                  <a:srgbClr val="333333"/>
                </a:solidFill>
                <a:latin typeface="Calibri"/>
              </a:rPr>
              <a:t> </a:t>
            </a:r>
            <a:r>
              <a:rPr lang="pl-PL" b="1" dirty="0">
                <a:solidFill>
                  <a:srgbClr val="333333"/>
                </a:solidFill>
                <a:latin typeface="Calibri"/>
              </a:rPr>
              <a:t>(1-2 </a:t>
            </a:r>
            <a:r>
              <a:rPr lang="pl-PL" b="1" dirty="0" err="1">
                <a:solidFill>
                  <a:srgbClr val="333333"/>
                </a:solidFill>
                <a:latin typeface="Calibri"/>
              </a:rPr>
              <a:t>December</a:t>
            </a:r>
            <a:r>
              <a:rPr lang="pl-PL" b="1" dirty="0">
                <a:solidFill>
                  <a:srgbClr val="333333"/>
                </a:solidFill>
                <a:latin typeface="Calibri"/>
              </a:rPr>
              <a:t>)</a:t>
            </a:r>
            <a:endParaRPr lang="en-AU" b="1" dirty="0">
              <a:solidFill>
                <a:srgbClr val="333333"/>
              </a:solidFill>
              <a:latin typeface="Calibri"/>
            </a:endParaRP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2846864F-269E-4354-87DC-FDA7EA10FB0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99"/>
          <a:stretch/>
        </p:blipFill>
        <p:spPr>
          <a:xfrm>
            <a:off x="576269" y="2180305"/>
            <a:ext cx="4572000" cy="2387567"/>
          </a:xfrm>
          <a:prstGeom prst="rect">
            <a:avLst/>
          </a:prstGeom>
        </p:spPr>
      </p:pic>
      <p:sp>
        <p:nvSpPr>
          <p:cNvPr id="10" name="pole tekstowe 9">
            <a:extLst>
              <a:ext uri="{FF2B5EF4-FFF2-40B4-BE49-F238E27FC236}">
                <a16:creationId xmlns:a16="http://schemas.microsoft.com/office/drawing/2014/main" id="{F05DDD06-D5E1-4205-8201-C89D9E8BA044}"/>
              </a:ext>
            </a:extLst>
          </p:cNvPr>
          <p:cNvSpPr txBox="1"/>
          <p:nvPr/>
        </p:nvSpPr>
        <p:spPr>
          <a:xfrm>
            <a:off x="933450" y="5916171"/>
            <a:ext cx="6096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 </a:t>
            </a:r>
            <a:r>
              <a:rPr lang="en-AU" sz="1800" u="sng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hlinkClick r:id="rId5"/>
              </a:rPr>
              <a:t>http://eitfood.eu/foodforesight</a:t>
            </a:r>
            <a:endParaRPr lang="en-AU" dirty="0"/>
          </a:p>
        </p:txBody>
      </p:sp>
      <p:sp>
        <p:nvSpPr>
          <p:cNvPr id="12" name="Text Placeholder 1">
            <a:extLst>
              <a:ext uri="{FF2B5EF4-FFF2-40B4-BE49-F238E27FC236}">
                <a16:creationId xmlns:a16="http://schemas.microsoft.com/office/drawing/2014/main" id="{DCF141A3-D3D4-43CA-A742-4B2B122D7DB8}"/>
              </a:ext>
            </a:extLst>
          </p:cNvPr>
          <p:cNvSpPr txBox="1">
            <a:spLocks/>
          </p:cNvSpPr>
          <p:nvPr/>
        </p:nvSpPr>
        <p:spPr>
          <a:xfrm>
            <a:off x="971805" y="5518674"/>
            <a:ext cx="8352927" cy="43204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000" b="1" kern="1200">
                <a:solidFill>
                  <a:srgbClr val="6BB745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2500" dirty="0" err="1"/>
              <a:t>Download</a:t>
            </a:r>
            <a:r>
              <a:rPr lang="pl-PL" sz="2500" dirty="0"/>
              <a:t> the report!</a:t>
            </a:r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606259401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</TotalTime>
  <Words>444</Words>
  <Application>Microsoft Office PowerPoint</Application>
  <PresentationFormat>Panoramiczny</PresentationFormat>
  <Paragraphs>101</Paragraphs>
  <Slides>8</Slides>
  <Notes>2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Symbol</vt:lpstr>
      <vt:lpstr>Verdana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Aleksandra Nizynska</dc:creator>
  <cp:lastModifiedBy>Aleksandra Nizynska</cp:lastModifiedBy>
  <cp:revision>4</cp:revision>
  <dcterms:created xsi:type="dcterms:W3CDTF">2020-10-21T09:04:08Z</dcterms:created>
  <dcterms:modified xsi:type="dcterms:W3CDTF">2020-10-21T10:27:53Z</dcterms:modified>
</cp:coreProperties>
</file>